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4" r:id="rId3"/>
    <p:sldId id="348" r:id="rId4"/>
    <p:sldId id="349" r:id="rId5"/>
    <p:sldId id="346" r:id="rId6"/>
    <p:sldId id="350" r:id="rId7"/>
    <p:sldId id="351" r:id="rId8"/>
    <p:sldId id="354" r:id="rId9"/>
    <p:sldId id="347" r:id="rId10"/>
    <p:sldId id="352" r:id="rId11"/>
    <p:sldId id="35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CB71D-F5D2-45B3-A601-E4FB0BED5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CD21F7-07FB-4671-82E8-604AFC4C9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A95B9-A018-4C70-B2EB-B7044B8ED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945D5-95D0-4ECE-8CFD-2A9945CB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8BC7F-ACD2-47A1-9477-99C7417C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84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3398-62B9-4E7F-AE3A-653A0CE8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350C5-C270-4E01-A8F0-7122DDBDC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0DA5C-1502-4832-9D2D-65A8F96AD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5661-DAF1-44E2-80E9-E24552094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42488-D15A-4DE6-8277-6915B473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103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1964-E501-4EEF-8454-0ACE4855D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2012E1-F3C4-4A26-AF2D-E80C0C26B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D6AE7-5AD8-48C5-B820-F839CCFAE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ABADF-F51D-4A2A-A293-D328BADA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97172-AFD7-4DFF-AA4D-DA4819E5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17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9936-AB56-4345-A04E-36A55B3B8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FE34F-08BA-4833-88BF-17E408904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BB96-80BC-48B4-A3D1-813B5E90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912BC-B396-4565-B73F-622206235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40D76-05AB-421B-868D-6BCC2191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26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319A-BE76-41AA-89DB-23987081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B665A-75C7-44AF-A8E4-526C462F4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0DF0E-37BE-418E-B645-1B6421E5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3908-F668-4B7D-96C1-DFD6E440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31313-5B70-44E9-9B00-A0856721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FC3B-4527-4BB1-A729-C830BEF7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43701-08FD-4771-8561-417900E0F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99362-1E37-4A8A-B6C4-1DAC70B40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E9A55-7036-46BB-AEF9-57B69749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A29D6-78BF-4739-8CA9-0A229D63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8375F-EA75-4647-90E9-49805B6F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74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CB5C-DBB9-4F67-B9C4-BBB3DA5E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4F4A1-853D-4A1D-8AB0-67C0AA569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EF38F-1654-46DC-B3DA-7A0391D51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163FEF-8090-4A49-82C4-ECB7D71FE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A4FEB-CBC2-4AE8-B1D0-9290B1F27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6C28B-9162-4253-8DD5-17A048BD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DFD4F-05B1-44F2-BB6B-1BB6558B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3F5BD6-DCDC-4DEB-9DBF-21C41853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995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88524-5C90-4631-8E58-2FCBD1C6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4D114-0AC3-482E-BA7C-3BBA7F6A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3B76B-642D-48F7-8B65-D0A625AF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56850-DD4B-40E8-8C0A-85D0F7298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32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2C285-D038-461F-A151-B7FF7F3C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B7D1C-747B-4288-A815-6EA23A6C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11F25-5DBC-4522-BBDA-A8F63BC5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05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0DE60-4AD9-459D-B733-59B01967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0506A-2D87-4213-BF03-54D38714D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0DD34-E267-4D01-9A08-CA7A564F7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EA2F8-E32B-4CC2-BE9F-CB9A0661B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AFE3A-DEB9-46BB-B8D3-592DAFD3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38F93-237F-4C97-B0D4-EE7B5BDC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136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4B72-47AB-453D-BE5B-A01E0FE2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32799-617D-4B91-AD25-2E169CD331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40D09-55C1-4E8F-80D6-BB6276474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F70D5-D1AB-4A81-9534-A2332246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BFC75-81D8-43F0-9DFB-74A157C3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BB0E3-7CEB-4BA9-AEE1-B09D3C6B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230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097B81-F2BF-4801-A814-9527B94F9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80FDC-BE7D-45EE-8A85-7009C4A7A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1C541-0D0F-4DD3-91FA-BEDD3FCB4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9BEA7-5A30-412F-8DC4-40E0F2D2FD55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351E8-C4CC-41E0-A494-374073F1A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9A63C-B874-4E32-B1E9-538C4AFE8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9136-AA72-4913-A8B0-ED0C5870AA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65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7F1A2-180F-4C03-A2F2-977AF2FD2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8893"/>
            <a:ext cx="9144000" cy="1090613"/>
          </a:xfrm>
        </p:spPr>
        <p:txBody>
          <a:bodyPr/>
          <a:lstStyle/>
          <a:p>
            <a:r>
              <a:rPr lang="en-IN" dirty="0">
                <a:latin typeface="Nunito Light" panose="00000400000000000000" pitchFamily="2" charset="0"/>
              </a:rPr>
              <a:t>Algorithms on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83FC6-1010-443F-90A5-C1B8F43D5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3154"/>
            <a:ext cx="9144000" cy="512825"/>
          </a:xfrm>
        </p:spPr>
        <p:txBody>
          <a:bodyPr/>
          <a:lstStyle/>
          <a:p>
            <a:r>
              <a:rPr lang="en-IN" dirty="0">
                <a:latin typeface="Nunito Light" panose="00000400000000000000" pitchFamily="2" charset="0"/>
              </a:rPr>
              <a:t>Umang Bhaskar &amp; Juhi Chaudhary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2BB1AA-87E1-404D-90C7-B61AE79727DF}"/>
              </a:ext>
            </a:extLst>
          </p:cNvPr>
          <p:cNvSpPr txBox="1">
            <a:spLocks/>
          </p:cNvSpPr>
          <p:nvPr/>
        </p:nvSpPr>
        <p:spPr>
          <a:xfrm>
            <a:off x="1524000" y="4686061"/>
            <a:ext cx="9144000" cy="590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 dirty="0">
                <a:latin typeface="Nunito Light" panose="00000400000000000000" pitchFamily="2" charset="0"/>
              </a:rPr>
              <a:t>STCS Vigyan </a:t>
            </a:r>
            <a:r>
              <a:rPr lang="en-IN" sz="3200" dirty="0" err="1">
                <a:latin typeface="Nunito Light" panose="00000400000000000000" pitchFamily="2" charset="0"/>
              </a:rPr>
              <a:t>Vidushi</a:t>
            </a:r>
            <a:r>
              <a:rPr lang="en-IN" sz="3200" dirty="0">
                <a:latin typeface="Nunito Light" panose="00000400000000000000" pitchFamily="2" charset="0"/>
              </a:rPr>
              <a:t>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248A2-1F8F-4530-82E3-32F27D165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89" y="4114863"/>
            <a:ext cx="2209617" cy="1523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6E0124-A350-4F9A-A624-3503E51D41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612" y="4114863"/>
            <a:ext cx="1523874" cy="1523874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95E6610A-2BA7-4200-AC46-A86B8E9E1B72}"/>
              </a:ext>
            </a:extLst>
          </p:cNvPr>
          <p:cNvSpPr txBox="1">
            <a:spLocks/>
          </p:cNvSpPr>
          <p:nvPr/>
        </p:nvSpPr>
        <p:spPr>
          <a:xfrm>
            <a:off x="3600450" y="3463194"/>
            <a:ext cx="4991100" cy="512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latin typeface="Nunito Light" panose="00000400000000000000" pitchFamily="2" charset="0"/>
              </a:rPr>
              <a:t>Day 1, session 2: Proofs on graphs</a:t>
            </a:r>
          </a:p>
        </p:txBody>
      </p:sp>
    </p:spTree>
    <p:extLst>
      <p:ext uri="{BB962C8B-B14F-4D97-AF65-F5344CB8AC3E}">
        <p14:creationId xmlns:p14="http://schemas.microsoft.com/office/powerpoint/2010/main" val="425418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4: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Prove that Dijkstra’s algorithm terminates correctly.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A49980-13D9-494B-A998-64E26080A8F2}"/>
              </a:ext>
            </a:extLst>
          </p:cNvPr>
          <p:cNvSpPr txBox="1"/>
          <p:nvPr/>
        </p:nvSpPr>
        <p:spPr>
          <a:xfrm>
            <a:off x="886905" y="2917118"/>
            <a:ext cx="599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Nunito Light" panose="00000400000000000000" pitchFamily="2" charset="0"/>
              </a:rPr>
              <a:t>prove that it terminates.</a:t>
            </a:r>
          </a:p>
        </p:txBody>
      </p:sp>
    </p:spTree>
    <p:extLst>
      <p:ext uri="{BB962C8B-B14F-4D97-AF65-F5344CB8AC3E}">
        <p14:creationId xmlns:p14="http://schemas.microsoft.com/office/powerpoint/2010/main" val="376642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4: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Prove that Dijkstra’s algorithm terminates correctly.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A49980-13D9-494B-A998-64E26080A8F2}"/>
              </a:ext>
            </a:extLst>
          </p:cNvPr>
          <p:cNvSpPr txBox="1"/>
          <p:nvPr/>
        </p:nvSpPr>
        <p:spPr>
          <a:xfrm>
            <a:off x="886905" y="2917118"/>
            <a:ext cx="599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Nunito Light" panose="00000400000000000000" pitchFamily="2" charset="0"/>
              </a:rPr>
              <a:t>prove that it terminates.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4762280-B99D-4027-8897-B1EB6A49EF98}"/>
              </a:ext>
            </a:extLst>
          </p:cNvPr>
          <p:cNvSpPr txBox="1"/>
          <p:nvPr/>
        </p:nvSpPr>
        <p:spPr>
          <a:xfrm>
            <a:off x="886905" y="3564818"/>
            <a:ext cx="9809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Nunito Light" panose="00000400000000000000" pitchFamily="2" charset="0"/>
              </a:rPr>
              <a:t>prove that when a vertex is added to S, it’s distance is shortest-path distance.</a:t>
            </a:r>
          </a:p>
        </p:txBody>
      </p:sp>
    </p:spTree>
    <p:extLst>
      <p:ext uri="{BB962C8B-B14F-4D97-AF65-F5344CB8AC3E}">
        <p14:creationId xmlns:p14="http://schemas.microsoft.com/office/powerpoint/2010/main" val="378853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1: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Give a polynomial time algorithm to test if a graph is bipartite.</a:t>
            </a:r>
          </a:p>
        </p:txBody>
      </p:sp>
    </p:spTree>
    <p:extLst>
      <p:ext uri="{BB962C8B-B14F-4D97-AF65-F5344CB8AC3E}">
        <p14:creationId xmlns:p14="http://schemas.microsoft.com/office/powerpoint/2010/main" val="147677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1: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Give a polynomial time algorithm to test if a graph is bipartite.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A49980-13D9-494B-A998-64E26080A8F2}"/>
                  </a:ext>
                </a:extLst>
              </p:cNvPr>
              <p:cNvSpPr txBox="1"/>
              <p:nvPr/>
            </p:nvSpPr>
            <p:spPr>
              <a:xfrm>
                <a:off x="886905" y="2917118"/>
                <a:ext cx="80094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latin typeface="Nunito Light" panose="00000400000000000000" pitchFamily="2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is bipartite </a:t>
                </a:r>
                <a:r>
                  <a:rPr lang="en-IN" sz="2800" dirty="0" err="1">
                    <a:latin typeface="Nunito Light" panose="00000400000000000000" pitchFamily="2" charset="0"/>
                  </a:rPr>
                  <a:t>iff</a:t>
                </a:r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has no odd cycles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A49980-13D9-494B-A998-64E26080A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905" y="2917118"/>
                <a:ext cx="8009446" cy="523220"/>
              </a:xfrm>
              <a:prstGeom prst="rect">
                <a:avLst/>
              </a:prstGeom>
              <a:blipFill>
                <a:blip r:embed="rId2"/>
                <a:stretch>
                  <a:fillRect l="-1370" t="-11765" b="-3411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97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1: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Give a polynomial time algorithm to test if a graph is bipartite.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A49980-13D9-494B-A998-64E26080A8F2}"/>
                  </a:ext>
                </a:extLst>
              </p:cNvPr>
              <p:cNvSpPr txBox="1"/>
              <p:nvPr/>
            </p:nvSpPr>
            <p:spPr>
              <a:xfrm>
                <a:off x="886905" y="2917118"/>
                <a:ext cx="80094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latin typeface="Nunito Light" panose="00000400000000000000" pitchFamily="2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is bipartite </a:t>
                </a:r>
                <a:r>
                  <a:rPr lang="en-IN" sz="2800" dirty="0" err="1">
                    <a:latin typeface="Nunito Light" panose="00000400000000000000" pitchFamily="2" charset="0"/>
                  </a:rPr>
                  <a:t>iff</a:t>
                </a:r>
                <a:r>
                  <a:rPr lang="en-IN" sz="2800" dirty="0">
                    <a:latin typeface="Nunito Light" panose="00000400000000000000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has no odd cycles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A49980-13D9-494B-A998-64E26080A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905" y="2917118"/>
                <a:ext cx="8009446" cy="523220"/>
              </a:xfrm>
              <a:prstGeom prst="rect">
                <a:avLst/>
              </a:prstGeom>
              <a:blipFill>
                <a:blip r:embed="rId2"/>
                <a:stretch>
                  <a:fillRect l="-1370" t="-11765" b="-3411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34762280-B99D-4027-8897-B1EB6A49EF98}"/>
              </a:ext>
            </a:extLst>
          </p:cNvPr>
          <p:cNvSpPr txBox="1"/>
          <p:nvPr/>
        </p:nvSpPr>
        <p:spPr>
          <a:xfrm>
            <a:off x="886905" y="3535554"/>
            <a:ext cx="8466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Nunito Light" panose="00000400000000000000" pitchFamily="2" charset="0"/>
              </a:rPr>
              <a:t>use </a:t>
            </a:r>
            <a:r>
              <a:rPr lang="en-IN" sz="2800" dirty="0" err="1">
                <a:latin typeface="Nunito Light" panose="00000400000000000000" pitchFamily="2" charset="0"/>
              </a:rPr>
              <a:t>bfs</a:t>
            </a:r>
            <a:r>
              <a:rPr lang="en-IN" sz="2800" dirty="0">
                <a:latin typeface="Nunito Light" panose="00000400000000000000" pitchFamily="2" charset="0"/>
              </a:rPr>
              <a:t> to find odd cycles</a:t>
            </a:r>
          </a:p>
        </p:txBody>
      </p:sp>
    </p:spTree>
    <p:extLst>
      <p:ext uri="{BB962C8B-B14F-4D97-AF65-F5344CB8AC3E}">
        <p14:creationId xmlns:p14="http://schemas.microsoft.com/office/powerpoint/2010/main" val="163202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2: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Show that every MST must include both edges with weight 1.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683FE7-C2C5-41F7-BF23-CCEED87A22EB}"/>
              </a:ext>
            </a:extLst>
          </p:cNvPr>
          <p:cNvSpPr/>
          <p:nvPr/>
        </p:nvSpPr>
        <p:spPr>
          <a:xfrm>
            <a:off x="8324850" y="3129998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B0E151-DE87-4386-9F39-5C361206BA0B}"/>
              </a:ext>
            </a:extLst>
          </p:cNvPr>
          <p:cNvSpPr/>
          <p:nvPr/>
        </p:nvSpPr>
        <p:spPr>
          <a:xfrm>
            <a:off x="7070319" y="4542241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47EC343-ACD4-4831-B2A4-57570A600DE5}"/>
              </a:ext>
            </a:extLst>
          </p:cNvPr>
          <p:cNvSpPr/>
          <p:nvPr/>
        </p:nvSpPr>
        <p:spPr>
          <a:xfrm>
            <a:off x="7795384" y="5748901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BAC1529-7AF1-49C9-A94D-076C0C0F91A5}"/>
              </a:ext>
            </a:extLst>
          </p:cNvPr>
          <p:cNvSpPr/>
          <p:nvPr/>
        </p:nvSpPr>
        <p:spPr>
          <a:xfrm>
            <a:off x="10286223" y="3005396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B36800E-DEFE-47AC-AE8A-76F8FBB70673}"/>
              </a:ext>
            </a:extLst>
          </p:cNvPr>
          <p:cNvSpPr/>
          <p:nvPr/>
        </p:nvSpPr>
        <p:spPr>
          <a:xfrm>
            <a:off x="11292715" y="4020583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6B8F6B7-8DD3-41B7-AC4E-4D26588D06BD}"/>
              </a:ext>
            </a:extLst>
          </p:cNvPr>
          <p:cNvSpPr/>
          <p:nvPr/>
        </p:nvSpPr>
        <p:spPr>
          <a:xfrm>
            <a:off x="9481749" y="5954485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80692B-895E-4B03-BB39-CA67DFB03CB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7246532" y="4894666"/>
            <a:ext cx="548852" cy="10113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F92DF8-5997-419B-85A7-64B3EE6244BE}"/>
              </a:ext>
            </a:extLst>
          </p:cNvPr>
          <p:cNvCxnSpPr>
            <a:cxnSpLocks/>
            <a:stCxn id="10" idx="4"/>
            <a:endCxn id="13" idx="2"/>
          </p:cNvCxnSpPr>
          <p:nvPr/>
        </p:nvCxnSpPr>
        <p:spPr>
          <a:xfrm>
            <a:off x="7971597" y="6101326"/>
            <a:ext cx="1510152" cy="293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AF9E3A-D8E4-4E77-A70D-97B05B7BCD37}"/>
              </a:ext>
            </a:extLst>
          </p:cNvPr>
          <p:cNvCxnSpPr>
            <a:cxnSpLocks/>
            <a:stCxn id="8" idx="5"/>
            <a:endCxn id="13" idx="0"/>
          </p:cNvCxnSpPr>
          <p:nvPr/>
        </p:nvCxnSpPr>
        <p:spPr>
          <a:xfrm>
            <a:off x="8625664" y="3430812"/>
            <a:ext cx="1032298" cy="25236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C8EE3-2C6C-4D36-B052-B4865C2F826A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 flipH="1">
            <a:off x="7246532" y="3430812"/>
            <a:ext cx="1129929" cy="1111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C4B83D-0C96-495E-9E21-C3E432D5D579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9782563" y="4321397"/>
            <a:ext cx="1561763" cy="1684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E80838-47D8-4BF9-8854-7FD63914BC94}"/>
              </a:ext>
            </a:extLst>
          </p:cNvPr>
          <p:cNvCxnSpPr>
            <a:cxnSpLocks/>
            <a:stCxn id="11" idx="5"/>
            <a:endCxn id="12" idx="1"/>
          </p:cNvCxnSpPr>
          <p:nvPr/>
        </p:nvCxnSpPr>
        <p:spPr>
          <a:xfrm>
            <a:off x="10587037" y="3306210"/>
            <a:ext cx="757289" cy="765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F28574-3CE0-450D-A184-17DF8C016006}"/>
              </a:ext>
            </a:extLst>
          </p:cNvPr>
          <p:cNvCxnSpPr>
            <a:cxnSpLocks/>
            <a:stCxn id="11" idx="2"/>
            <a:endCxn id="8" idx="6"/>
          </p:cNvCxnSpPr>
          <p:nvPr/>
        </p:nvCxnSpPr>
        <p:spPr>
          <a:xfrm flipH="1">
            <a:off x="8677275" y="3181609"/>
            <a:ext cx="1608948" cy="1246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36BA2D-23E7-46EE-9B65-C3CA16244F34}"/>
              </a:ext>
            </a:extLst>
          </p:cNvPr>
          <p:cNvCxnSpPr>
            <a:cxnSpLocks/>
            <a:stCxn id="11" idx="4"/>
            <a:endCxn id="10" idx="7"/>
          </p:cNvCxnSpPr>
          <p:nvPr/>
        </p:nvCxnSpPr>
        <p:spPr>
          <a:xfrm flipH="1">
            <a:off x="8096198" y="3357821"/>
            <a:ext cx="2366238" cy="24426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DB8CB5F-7B18-4F66-B9C7-7890B4E70104}"/>
              </a:ext>
            </a:extLst>
          </p:cNvPr>
          <p:cNvSpPr txBox="1"/>
          <p:nvPr/>
        </p:nvSpPr>
        <p:spPr>
          <a:xfrm>
            <a:off x="7396843" y="3580463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99748A0-5C28-4D42-A75C-B52442FA2A5C}"/>
              </a:ext>
            </a:extLst>
          </p:cNvPr>
          <p:cNvSpPr txBox="1"/>
          <p:nvPr/>
        </p:nvSpPr>
        <p:spPr>
          <a:xfrm>
            <a:off x="7095615" y="5247091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770210F-CEAC-4007-89C0-228B519F498D}"/>
              </a:ext>
            </a:extLst>
          </p:cNvPr>
          <p:cNvSpPr txBox="1"/>
          <p:nvPr/>
        </p:nvSpPr>
        <p:spPr>
          <a:xfrm>
            <a:off x="8757921" y="3524861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B4D72FD-993B-49C2-8CDA-F31E460D0667}"/>
              </a:ext>
            </a:extLst>
          </p:cNvPr>
          <p:cNvSpPr txBox="1"/>
          <p:nvPr/>
        </p:nvSpPr>
        <p:spPr>
          <a:xfrm>
            <a:off x="10433032" y="5323100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DA4998-3670-49EC-B11E-9BED88378A7F}"/>
              </a:ext>
            </a:extLst>
          </p:cNvPr>
          <p:cNvSpPr txBox="1"/>
          <p:nvPr/>
        </p:nvSpPr>
        <p:spPr>
          <a:xfrm>
            <a:off x="8368296" y="4832155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8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35BE82-A81F-4FB9-AE11-0D094458C978}"/>
              </a:ext>
            </a:extLst>
          </p:cNvPr>
          <p:cNvSpPr txBox="1"/>
          <p:nvPr/>
        </p:nvSpPr>
        <p:spPr>
          <a:xfrm>
            <a:off x="9332436" y="2808455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26F9324-EC53-4928-9C03-EC7A0C37F10A}"/>
              </a:ext>
            </a:extLst>
          </p:cNvPr>
          <p:cNvSpPr txBox="1"/>
          <p:nvPr/>
        </p:nvSpPr>
        <p:spPr>
          <a:xfrm>
            <a:off x="8802776" y="5731527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6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4C9B0B8-D109-45AE-B9DE-9910E8766D27}"/>
              </a:ext>
            </a:extLst>
          </p:cNvPr>
          <p:cNvSpPr txBox="1"/>
          <p:nvPr/>
        </p:nvSpPr>
        <p:spPr>
          <a:xfrm>
            <a:off x="9736861" y="4020583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4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34849FB-E6D9-4579-8D88-A7A93D207BE6}"/>
              </a:ext>
            </a:extLst>
          </p:cNvPr>
          <p:cNvSpPr txBox="1"/>
          <p:nvPr/>
        </p:nvSpPr>
        <p:spPr>
          <a:xfrm>
            <a:off x="10974916" y="3432937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9083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2: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Show that every MST must include both edges with weight 1.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A49980-13D9-494B-A998-64E26080A8F2}"/>
              </a:ext>
            </a:extLst>
          </p:cNvPr>
          <p:cNvSpPr txBox="1"/>
          <p:nvPr/>
        </p:nvSpPr>
        <p:spPr>
          <a:xfrm>
            <a:off x="886905" y="2917118"/>
            <a:ext cx="5999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Nunito Light" panose="00000400000000000000" pitchFamily="2" charset="0"/>
              </a:rPr>
              <a:t>how do you characterize a spanning tree?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683FE7-C2C5-41F7-BF23-CCEED87A22EB}"/>
              </a:ext>
            </a:extLst>
          </p:cNvPr>
          <p:cNvSpPr/>
          <p:nvPr/>
        </p:nvSpPr>
        <p:spPr>
          <a:xfrm>
            <a:off x="8324850" y="3129998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B0E151-DE87-4386-9F39-5C361206BA0B}"/>
              </a:ext>
            </a:extLst>
          </p:cNvPr>
          <p:cNvSpPr/>
          <p:nvPr/>
        </p:nvSpPr>
        <p:spPr>
          <a:xfrm>
            <a:off x="7070319" y="4542241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47EC343-ACD4-4831-B2A4-57570A600DE5}"/>
              </a:ext>
            </a:extLst>
          </p:cNvPr>
          <p:cNvSpPr/>
          <p:nvPr/>
        </p:nvSpPr>
        <p:spPr>
          <a:xfrm>
            <a:off x="7795384" y="5748901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BAC1529-7AF1-49C9-A94D-076C0C0F91A5}"/>
              </a:ext>
            </a:extLst>
          </p:cNvPr>
          <p:cNvSpPr/>
          <p:nvPr/>
        </p:nvSpPr>
        <p:spPr>
          <a:xfrm>
            <a:off x="10286223" y="3005396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B36800E-DEFE-47AC-AE8A-76F8FBB70673}"/>
              </a:ext>
            </a:extLst>
          </p:cNvPr>
          <p:cNvSpPr/>
          <p:nvPr/>
        </p:nvSpPr>
        <p:spPr>
          <a:xfrm>
            <a:off x="11292715" y="4020583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6B8F6B7-8DD3-41B7-AC4E-4D26588D06BD}"/>
              </a:ext>
            </a:extLst>
          </p:cNvPr>
          <p:cNvSpPr/>
          <p:nvPr/>
        </p:nvSpPr>
        <p:spPr>
          <a:xfrm>
            <a:off x="9481749" y="5954485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80692B-895E-4B03-BB39-CA67DFB03CB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7246532" y="4894666"/>
            <a:ext cx="548852" cy="10113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F92DF8-5997-419B-85A7-64B3EE6244BE}"/>
              </a:ext>
            </a:extLst>
          </p:cNvPr>
          <p:cNvCxnSpPr>
            <a:cxnSpLocks/>
            <a:stCxn id="10" idx="4"/>
            <a:endCxn id="13" idx="2"/>
          </p:cNvCxnSpPr>
          <p:nvPr/>
        </p:nvCxnSpPr>
        <p:spPr>
          <a:xfrm>
            <a:off x="7971597" y="6101326"/>
            <a:ext cx="1510152" cy="293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AF9E3A-D8E4-4E77-A70D-97B05B7BCD37}"/>
              </a:ext>
            </a:extLst>
          </p:cNvPr>
          <p:cNvCxnSpPr>
            <a:cxnSpLocks/>
            <a:stCxn id="8" idx="5"/>
            <a:endCxn id="13" idx="0"/>
          </p:cNvCxnSpPr>
          <p:nvPr/>
        </p:nvCxnSpPr>
        <p:spPr>
          <a:xfrm>
            <a:off x="8625664" y="3430812"/>
            <a:ext cx="1032298" cy="25236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C8EE3-2C6C-4D36-B052-B4865C2F826A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 flipH="1">
            <a:off x="7246532" y="3430812"/>
            <a:ext cx="1129929" cy="1111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C4B83D-0C96-495E-9E21-C3E432D5D579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9782563" y="4321397"/>
            <a:ext cx="1561763" cy="1684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E80838-47D8-4BF9-8854-7FD63914BC94}"/>
              </a:ext>
            </a:extLst>
          </p:cNvPr>
          <p:cNvCxnSpPr>
            <a:cxnSpLocks/>
            <a:stCxn id="11" idx="5"/>
            <a:endCxn id="12" idx="1"/>
          </p:cNvCxnSpPr>
          <p:nvPr/>
        </p:nvCxnSpPr>
        <p:spPr>
          <a:xfrm>
            <a:off x="10587037" y="3306210"/>
            <a:ext cx="757289" cy="765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F28574-3CE0-450D-A184-17DF8C016006}"/>
              </a:ext>
            </a:extLst>
          </p:cNvPr>
          <p:cNvCxnSpPr>
            <a:cxnSpLocks/>
            <a:stCxn id="11" idx="2"/>
            <a:endCxn id="8" idx="6"/>
          </p:cNvCxnSpPr>
          <p:nvPr/>
        </p:nvCxnSpPr>
        <p:spPr>
          <a:xfrm flipH="1">
            <a:off x="8677275" y="3181609"/>
            <a:ext cx="1608948" cy="1246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36BA2D-23E7-46EE-9B65-C3CA16244F34}"/>
              </a:ext>
            </a:extLst>
          </p:cNvPr>
          <p:cNvCxnSpPr>
            <a:cxnSpLocks/>
            <a:stCxn id="11" idx="4"/>
            <a:endCxn id="10" idx="7"/>
          </p:cNvCxnSpPr>
          <p:nvPr/>
        </p:nvCxnSpPr>
        <p:spPr>
          <a:xfrm flipH="1">
            <a:off x="8096198" y="3357821"/>
            <a:ext cx="2366238" cy="24426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DB8CB5F-7B18-4F66-B9C7-7890B4E70104}"/>
              </a:ext>
            </a:extLst>
          </p:cNvPr>
          <p:cNvSpPr txBox="1"/>
          <p:nvPr/>
        </p:nvSpPr>
        <p:spPr>
          <a:xfrm>
            <a:off x="7396843" y="3580463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99748A0-5C28-4D42-A75C-B52442FA2A5C}"/>
              </a:ext>
            </a:extLst>
          </p:cNvPr>
          <p:cNvSpPr txBox="1"/>
          <p:nvPr/>
        </p:nvSpPr>
        <p:spPr>
          <a:xfrm>
            <a:off x="7095615" y="5247091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770210F-CEAC-4007-89C0-228B519F498D}"/>
              </a:ext>
            </a:extLst>
          </p:cNvPr>
          <p:cNvSpPr txBox="1"/>
          <p:nvPr/>
        </p:nvSpPr>
        <p:spPr>
          <a:xfrm>
            <a:off x="8757921" y="3524861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B4D72FD-993B-49C2-8CDA-F31E460D0667}"/>
              </a:ext>
            </a:extLst>
          </p:cNvPr>
          <p:cNvSpPr txBox="1"/>
          <p:nvPr/>
        </p:nvSpPr>
        <p:spPr>
          <a:xfrm>
            <a:off x="10433032" y="5323100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DA4998-3670-49EC-B11E-9BED88378A7F}"/>
              </a:ext>
            </a:extLst>
          </p:cNvPr>
          <p:cNvSpPr txBox="1"/>
          <p:nvPr/>
        </p:nvSpPr>
        <p:spPr>
          <a:xfrm>
            <a:off x="8368296" y="4832155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8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35BE82-A81F-4FB9-AE11-0D094458C978}"/>
              </a:ext>
            </a:extLst>
          </p:cNvPr>
          <p:cNvSpPr txBox="1"/>
          <p:nvPr/>
        </p:nvSpPr>
        <p:spPr>
          <a:xfrm>
            <a:off x="9332436" y="2808455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26F9324-EC53-4928-9C03-EC7A0C37F10A}"/>
              </a:ext>
            </a:extLst>
          </p:cNvPr>
          <p:cNvSpPr txBox="1"/>
          <p:nvPr/>
        </p:nvSpPr>
        <p:spPr>
          <a:xfrm>
            <a:off x="8802776" y="5731527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6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4C9B0B8-D109-45AE-B9DE-9910E8766D27}"/>
              </a:ext>
            </a:extLst>
          </p:cNvPr>
          <p:cNvSpPr txBox="1"/>
          <p:nvPr/>
        </p:nvSpPr>
        <p:spPr>
          <a:xfrm>
            <a:off x="9736861" y="4020583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4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34849FB-E6D9-4579-8D88-A7A93D207BE6}"/>
              </a:ext>
            </a:extLst>
          </p:cNvPr>
          <p:cNvSpPr txBox="1"/>
          <p:nvPr/>
        </p:nvSpPr>
        <p:spPr>
          <a:xfrm>
            <a:off x="10974916" y="3432937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9064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6282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2: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Show that every MST must include both edges with weight 1.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A49980-13D9-494B-A998-64E26080A8F2}"/>
              </a:ext>
            </a:extLst>
          </p:cNvPr>
          <p:cNvSpPr txBox="1"/>
          <p:nvPr/>
        </p:nvSpPr>
        <p:spPr>
          <a:xfrm>
            <a:off x="886905" y="2917118"/>
            <a:ext cx="5999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Nunito Light" panose="00000400000000000000" pitchFamily="2" charset="0"/>
              </a:rPr>
              <a:t>how do you characterize a spanning tree?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4762280-B99D-4027-8897-B1EB6A49EF98}"/>
                  </a:ext>
                </a:extLst>
              </p:cNvPr>
              <p:cNvSpPr txBox="1"/>
              <p:nvPr/>
            </p:nvSpPr>
            <p:spPr>
              <a:xfrm>
                <a:off x="886905" y="3995705"/>
                <a:ext cx="4980495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latin typeface="Nunito Light" panose="00000400000000000000" pitchFamily="2" charset="0"/>
                  </a:rPr>
                  <a:t>assume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is an MST that doesn’t contain both edges. What happens when you add the missing weight 1 edge?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4762280-B99D-4027-8897-B1EB6A49E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905" y="3995705"/>
                <a:ext cx="4980495" cy="2246769"/>
              </a:xfrm>
              <a:prstGeom prst="rect">
                <a:avLst/>
              </a:prstGeom>
              <a:blipFill>
                <a:blip r:embed="rId2"/>
                <a:stretch>
                  <a:fillRect l="-2200" t="-2439" r="-1711" b="-65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1B683FE7-C2C5-41F7-BF23-CCEED87A22EB}"/>
              </a:ext>
            </a:extLst>
          </p:cNvPr>
          <p:cNvSpPr/>
          <p:nvPr/>
        </p:nvSpPr>
        <p:spPr>
          <a:xfrm>
            <a:off x="8324850" y="3129998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5B0E151-DE87-4386-9F39-5C361206BA0B}"/>
              </a:ext>
            </a:extLst>
          </p:cNvPr>
          <p:cNvSpPr/>
          <p:nvPr/>
        </p:nvSpPr>
        <p:spPr>
          <a:xfrm>
            <a:off x="7070319" y="4542241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47EC343-ACD4-4831-B2A4-57570A600DE5}"/>
              </a:ext>
            </a:extLst>
          </p:cNvPr>
          <p:cNvSpPr/>
          <p:nvPr/>
        </p:nvSpPr>
        <p:spPr>
          <a:xfrm>
            <a:off x="7795384" y="5748901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BAC1529-7AF1-49C9-A94D-076C0C0F91A5}"/>
              </a:ext>
            </a:extLst>
          </p:cNvPr>
          <p:cNvSpPr/>
          <p:nvPr/>
        </p:nvSpPr>
        <p:spPr>
          <a:xfrm>
            <a:off x="10286223" y="3005396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B36800E-DEFE-47AC-AE8A-76F8FBB70673}"/>
              </a:ext>
            </a:extLst>
          </p:cNvPr>
          <p:cNvSpPr/>
          <p:nvPr/>
        </p:nvSpPr>
        <p:spPr>
          <a:xfrm>
            <a:off x="11292715" y="4020583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6B8F6B7-8DD3-41B7-AC4E-4D26588D06BD}"/>
              </a:ext>
            </a:extLst>
          </p:cNvPr>
          <p:cNvSpPr/>
          <p:nvPr/>
        </p:nvSpPr>
        <p:spPr>
          <a:xfrm>
            <a:off x="9481749" y="5954485"/>
            <a:ext cx="352425" cy="352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980692B-895E-4B03-BB39-CA67DFB03CB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7246532" y="4894666"/>
            <a:ext cx="548852" cy="10113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F92DF8-5997-419B-85A7-64B3EE6244BE}"/>
              </a:ext>
            </a:extLst>
          </p:cNvPr>
          <p:cNvCxnSpPr>
            <a:cxnSpLocks/>
            <a:stCxn id="10" idx="4"/>
            <a:endCxn id="13" idx="2"/>
          </p:cNvCxnSpPr>
          <p:nvPr/>
        </p:nvCxnSpPr>
        <p:spPr>
          <a:xfrm>
            <a:off x="7971597" y="6101326"/>
            <a:ext cx="1510152" cy="293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AF9E3A-D8E4-4E77-A70D-97B05B7BCD37}"/>
              </a:ext>
            </a:extLst>
          </p:cNvPr>
          <p:cNvCxnSpPr>
            <a:cxnSpLocks/>
            <a:stCxn id="8" idx="5"/>
            <a:endCxn id="13" idx="0"/>
          </p:cNvCxnSpPr>
          <p:nvPr/>
        </p:nvCxnSpPr>
        <p:spPr>
          <a:xfrm>
            <a:off x="8625664" y="3430812"/>
            <a:ext cx="1032298" cy="25236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C8EE3-2C6C-4D36-B052-B4865C2F826A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 flipH="1">
            <a:off x="7246532" y="3430812"/>
            <a:ext cx="1129929" cy="1111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C4B83D-0C96-495E-9E21-C3E432D5D579}"/>
              </a:ext>
            </a:extLst>
          </p:cNvPr>
          <p:cNvCxnSpPr>
            <a:cxnSpLocks/>
            <a:stCxn id="12" idx="3"/>
            <a:endCxn id="13" idx="7"/>
          </p:cNvCxnSpPr>
          <p:nvPr/>
        </p:nvCxnSpPr>
        <p:spPr>
          <a:xfrm flipH="1">
            <a:off x="9782563" y="4321397"/>
            <a:ext cx="1561763" cy="1684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E80838-47D8-4BF9-8854-7FD63914BC94}"/>
              </a:ext>
            </a:extLst>
          </p:cNvPr>
          <p:cNvCxnSpPr>
            <a:cxnSpLocks/>
            <a:stCxn id="11" idx="5"/>
            <a:endCxn id="12" idx="1"/>
          </p:cNvCxnSpPr>
          <p:nvPr/>
        </p:nvCxnSpPr>
        <p:spPr>
          <a:xfrm>
            <a:off x="10587037" y="3306210"/>
            <a:ext cx="757289" cy="765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F28574-3CE0-450D-A184-17DF8C016006}"/>
              </a:ext>
            </a:extLst>
          </p:cNvPr>
          <p:cNvCxnSpPr>
            <a:cxnSpLocks/>
            <a:stCxn id="11" idx="2"/>
            <a:endCxn id="8" idx="6"/>
          </p:cNvCxnSpPr>
          <p:nvPr/>
        </p:nvCxnSpPr>
        <p:spPr>
          <a:xfrm flipH="1">
            <a:off x="8677275" y="3181609"/>
            <a:ext cx="1608948" cy="1246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36BA2D-23E7-46EE-9B65-C3CA16244F34}"/>
              </a:ext>
            </a:extLst>
          </p:cNvPr>
          <p:cNvCxnSpPr>
            <a:cxnSpLocks/>
            <a:stCxn id="11" idx="4"/>
            <a:endCxn id="10" idx="7"/>
          </p:cNvCxnSpPr>
          <p:nvPr/>
        </p:nvCxnSpPr>
        <p:spPr>
          <a:xfrm flipH="1">
            <a:off x="8096198" y="3357821"/>
            <a:ext cx="2366238" cy="24426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DB8CB5F-7B18-4F66-B9C7-7890B4E70104}"/>
              </a:ext>
            </a:extLst>
          </p:cNvPr>
          <p:cNvSpPr txBox="1"/>
          <p:nvPr/>
        </p:nvSpPr>
        <p:spPr>
          <a:xfrm>
            <a:off x="7396843" y="3580463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99748A0-5C28-4D42-A75C-B52442FA2A5C}"/>
              </a:ext>
            </a:extLst>
          </p:cNvPr>
          <p:cNvSpPr txBox="1"/>
          <p:nvPr/>
        </p:nvSpPr>
        <p:spPr>
          <a:xfrm>
            <a:off x="7095615" y="5247091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770210F-CEAC-4007-89C0-228B519F498D}"/>
              </a:ext>
            </a:extLst>
          </p:cNvPr>
          <p:cNvSpPr txBox="1"/>
          <p:nvPr/>
        </p:nvSpPr>
        <p:spPr>
          <a:xfrm>
            <a:off x="8757921" y="3524861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B4D72FD-993B-49C2-8CDA-F31E460D0667}"/>
              </a:ext>
            </a:extLst>
          </p:cNvPr>
          <p:cNvSpPr txBox="1"/>
          <p:nvPr/>
        </p:nvSpPr>
        <p:spPr>
          <a:xfrm>
            <a:off x="10433032" y="5323100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DA4998-3670-49EC-B11E-9BED88378A7F}"/>
              </a:ext>
            </a:extLst>
          </p:cNvPr>
          <p:cNvSpPr txBox="1"/>
          <p:nvPr/>
        </p:nvSpPr>
        <p:spPr>
          <a:xfrm>
            <a:off x="8368296" y="4832155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8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735BE82-A81F-4FB9-AE11-0D094458C978}"/>
              </a:ext>
            </a:extLst>
          </p:cNvPr>
          <p:cNvSpPr txBox="1"/>
          <p:nvPr/>
        </p:nvSpPr>
        <p:spPr>
          <a:xfrm>
            <a:off x="9332436" y="2808455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26F9324-EC53-4928-9C03-EC7A0C37F10A}"/>
              </a:ext>
            </a:extLst>
          </p:cNvPr>
          <p:cNvSpPr txBox="1"/>
          <p:nvPr/>
        </p:nvSpPr>
        <p:spPr>
          <a:xfrm>
            <a:off x="8802776" y="5731527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6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4C9B0B8-D109-45AE-B9DE-9910E8766D27}"/>
              </a:ext>
            </a:extLst>
          </p:cNvPr>
          <p:cNvSpPr txBox="1"/>
          <p:nvPr/>
        </p:nvSpPr>
        <p:spPr>
          <a:xfrm>
            <a:off x="9736861" y="4020583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4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34849FB-E6D9-4579-8D88-A7A93D207BE6}"/>
              </a:ext>
            </a:extLst>
          </p:cNvPr>
          <p:cNvSpPr txBox="1"/>
          <p:nvPr/>
        </p:nvSpPr>
        <p:spPr>
          <a:xfrm>
            <a:off x="10974916" y="3432937"/>
            <a:ext cx="5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7500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86D873FA-3A64-4DB7-A3E0-78492B95E3A5}"/>
                  </a:ext>
                </a:extLst>
              </p:cNvPr>
              <p:cNvSpPr txBox="1"/>
              <p:nvPr/>
            </p:nvSpPr>
            <p:spPr>
              <a:xfrm>
                <a:off x="5038958" y="1466077"/>
                <a:ext cx="63020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800" dirty="0">
                    <a:latin typeface="Nunito Light" panose="00000400000000000000" pitchFamily="2" charset="0"/>
                  </a:rPr>
                  <a:t>Dijkstra ( </a:t>
                </a:r>
                <a14:m>
                  <m:oMath xmlns:m="http://schemas.openxmlformats.org/officeDocument/2006/math"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IN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Nunito Light" panose="00000400000000000000" pitchFamily="2" charset="0"/>
                  </a:rPr>
                  <a:t> , a)</a:t>
                </a:r>
              </a:p>
            </p:txBody>
          </p:sp>
        </mc:Choice>
        <mc:Fallback xmlns="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86D873FA-3A64-4DB7-A3E0-78492B95E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958" y="1466077"/>
                <a:ext cx="6302034" cy="523220"/>
              </a:xfrm>
              <a:prstGeom prst="rect">
                <a:avLst/>
              </a:prstGeom>
              <a:blipFill>
                <a:blip r:embed="rId2"/>
                <a:stretch>
                  <a:fillRect l="-2033" t="-1046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7230ECA-361F-4804-89AE-65008C687922}"/>
              </a:ext>
            </a:extLst>
          </p:cNvPr>
          <p:cNvCxnSpPr/>
          <p:nvPr/>
        </p:nvCxnSpPr>
        <p:spPr>
          <a:xfrm>
            <a:off x="5132705" y="2056814"/>
            <a:ext cx="5886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D3EFCB8E-7F1B-458A-A2A5-60F49CFE01BD}"/>
              </a:ext>
            </a:extLst>
          </p:cNvPr>
          <p:cNvSpPr/>
          <p:nvPr/>
        </p:nvSpPr>
        <p:spPr>
          <a:xfrm>
            <a:off x="1010780" y="164565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  <a:latin typeface="Nunito" panose="00000500000000000000" pitchFamily="2" charset="0"/>
              </a:rPr>
              <a:t>a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197C788-6102-4E8D-B854-A934E412AB38}"/>
              </a:ext>
            </a:extLst>
          </p:cNvPr>
          <p:cNvSpPr/>
          <p:nvPr/>
        </p:nvSpPr>
        <p:spPr>
          <a:xfrm>
            <a:off x="581696" y="363678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h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B559FDE-1C45-4B16-B1D7-AE0AD4188A05}"/>
              </a:ext>
            </a:extLst>
          </p:cNvPr>
          <p:cNvSpPr/>
          <p:nvPr/>
        </p:nvSpPr>
        <p:spPr>
          <a:xfrm>
            <a:off x="2600744" y="3122426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c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4B1AD52-0E26-4B71-856C-DEF6D4B4CD26}"/>
              </a:ext>
            </a:extLst>
          </p:cNvPr>
          <p:cNvSpPr/>
          <p:nvPr/>
        </p:nvSpPr>
        <p:spPr>
          <a:xfrm>
            <a:off x="3994142" y="3444176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d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DB2C5DB-875B-4379-A6C4-8B13FE60677D}"/>
              </a:ext>
            </a:extLst>
          </p:cNvPr>
          <p:cNvSpPr/>
          <p:nvPr/>
        </p:nvSpPr>
        <p:spPr>
          <a:xfrm>
            <a:off x="4225621" y="594913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g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401796E-9A22-4981-B5E4-8F03E1D7EFDC}"/>
              </a:ext>
            </a:extLst>
          </p:cNvPr>
          <p:cNvSpPr/>
          <p:nvPr/>
        </p:nvSpPr>
        <p:spPr>
          <a:xfrm>
            <a:off x="3128962" y="1701182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b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03114D3-DAE2-4176-9956-D95EF496C05C}"/>
              </a:ext>
            </a:extLst>
          </p:cNvPr>
          <p:cNvCxnSpPr>
            <a:cxnSpLocks/>
            <a:stCxn id="37" idx="6"/>
            <a:endCxn id="38" idx="2"/>
          </p:cNvCxnSpPr>
          <p:nvPr/>
        </p:nvCxnSpPr>
        <p:spPr>
          <a:xfrm flipV="1">
            <a:off x="934121" y="3298639"/>
            <a:ext cx="1666623" cy="5143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2540866-CAC5-488D-A7C1-0E509BCA66C7}"/>
              </a:ext>
            </a:extLst>
          </p:cNvPr>
          <p:cNvCxnSpPr>
            <a:cxnSpLocks/>
            <a:stCxn id="39" idx="0"/>
            <a:endCxn id="41" idx="4"/>
          </p:cNvCxnSpPr>
          <p:nvPr/>
        </p:nvCxnSpPr>
        <p:spPr>
          <a:xfrm flipH="1" flipV="1">
            <a:off x="3305175" y="2053607"/>
            <a:ext cx="865180" cy="13905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EF2EB1B-1800-48FF-BFFB-DB06EC910E68}"/>
              </a:ext>
            </a:extLst>
          </p:cNvPr>
          <p:cNvCxnSpPr>
            <a:cxnSpLocks/>
            <a:stCxn id="36" idx="6"/>
            <a:endCxn id="41" idx="2"/>
          </p:cNvCxnSpPr>
          <p:nvPr/>
        </p:nvCxnSpPr>
        <p:spPr>
          <a:xfrm>
            <a:off x="1363205" y="1821865"/>
            <a:ext cx="1765757" cy="55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7133B49-D0C8-4726-8716-84F23D240DA9}"/>
              </a:ext>
            </a:extLst>
          </p:cNvPr>
          <p:cNvCxnSpPr>
            <a:cxnSpLocks/>
            <a:stCxn id="36" idx="3"/>
            <a:endCxn id="37" idx="0"/>
          </p:cNvCxnSpPr>
          <p:nvPr/>
        </p:nvCxnSpPr>
        <p:spPr>
          <a:xfrm flipH="1">
            <a:off x="757909" y="1946466"/>
            <a:ext cx="304482" cy="1690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8AF0DDE-384A-4AA2-B37F-AA4BEA87DF6C}"/>
              </a:ext>
            </a:extLst>
          </p:cNvPr>
          <p:cNvCxnSpPr>
            <a:cxnSpLocks/>
            <a:stCxn id="39" idx="2"/>
            <a:endCxn id="38" idx="6"/>
          </p:cNvCxnSpPr>
          <p:nvPr/>
        </p:nvCxnSpPr>
        <p:spPr>
          <a:xfrm flipH="1" flipV="1">
            <a:off x="2953169" y="3298639"/>
            <a:ext cx="1040973" cy="321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82A58C5D-0D1E-415C-9FE7-38355851605F}"/>
              </a:ext>
            </a:extLst>
          </p:cNvPr>
          <p:cNvSpPr/>
          <p:nvPr/>
        </p:nvSpPr>
        <p:spPr>
          <a:xfrm>
            <a:off x="814004" y="5660763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tx1"/>
                </a:solidFill>
                <a:latin typeface="Nunito" panose="00000500000000000000" pitchFamily="2" charset="0"/>
              </a:rPr>
              <a:t>i</a:t>
            </a:r>
            <a:endParaRPr lang="en-IN" sz="2400" dirty="0">
              <a:solidFill>
                <a:schemeClr val="tx1"/>
              </a:solidFill>
              <a:latin typeface="Nunito" panose="00000500000000000000" pitchFamily="2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27D2F61-F8FC-4FA4-9579-9108FFE0C5E1}"/>
              </a:ext>
            </a:extLst>
          </p:cNvPr>
          <p:cNvSpPr/>
          <p:nvPr/>
        </p:nvSpPr>
        <p:spPr>
          <a:xfrm>
            <a:off x="2527159" y="5950508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f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88BCEDE-DD31-42F1-B1F6-B63FC0C66B5D}"/>
              </a:ext>
            </a:extLst>
          </p:cNvPr>
          <p:cNvSpPr/>
          <p:nvPr/>
        </p:nvSpPr>
        <p:spPr>
          <a:xfrm>
            <a:off x="3407051" y="4890087"/>
            <a:ext cx="352425" cy="352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Nunito" panose="00000500000000000000" pitchFamily="2" charset="0"/>
              </a:rPr>
              <a:t>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CCE7010-4ED9-44BD-B2DE-F291270499B3}"/>
              </a:ext>
            </a:extLst>
          </p:cNvPr>
          <p:cNvCxnSpPr>
            <a:cxnSpLocks/>
            <a:stCxn id="38" idx="3"/>
            <a:endCxn id="47" idx="7"/>
          </p:cNvCxnSpPr>
          <p:nvPr/>
        </p:nvCxnSpPr>
        <p:spPr>
          <a:xfrm flipH="1">
            <a:off x="1114818" y="3423240"/>
            <a:ext cx="1537537" cy="22891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0C4A26A-CA04-4ABD-8911-210C43A49699}"/>
              </a:ext>
            </a:extLst>
          </p:cNvPr>
          <p:cNvCxnSpPr>
            <a:cxnSpLocks/>
            <a:stCxn id="47" idx="5"/>
            <a:endCxn id="49" idx="2"/>
          </p:cNvCxnSpPr>
          <p:nvPr/>
        </p:nvCxnSpPr>
        <p:spPr>
          <a:xfrm>
            <a:off x="1114818" y="5961577"/>
            <a:ext cx="1412341" cy="165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0AFEB44-E458-4DEB-B097-434FEFE26030}"/>
              </a:ext>
            </a:extLst>
          </p:cNvPr>
          <p:cNvCxnSpPr>
            <a:cxnSpLocks/>
            <a:stCxn id="50" idx="3"/>
            <a:endCxn id="49" idx="7"/>
          </p:cNvCxnSpPr>
          <p:nvPr/>
        </p:nvCxnSpPr>
        <p:spPr>
          <a:xfrm flipH="1">
            <a:off x="2827973" y="5190901"/>
            <a:ext cx="630689" cy="8112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7EC147B-2AC2-481F-8DA9-1A5E263F764C}"/>
              </a:ext>
            </a:extLst>
          </p:cNvPr>
          <p:cNvCxnSpPr>
            <a:cxnSpLocks/>
            <a:stCxn id="50" idx="5"/>
            <a:endCxn id="40" idx="1"/>
          </p:cNvCxnSpPr>
          <p:nvPr/>
        </p:nvCxnSpPr>
        <p:spPr>
          <a:xfrm>
            <a:off x="3707865" y="5190901"/>
            <a:ext cx="569367" cy="8098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8250664-9405-4A22-9123-4DC8A0090C39}"/>
              </a:ext>
            </a:extLst>
          </p:cNvPr>
          <p:cNvCxnSpPr>
            <a:cxnSpLocks/>
            <a:stCxn id="37" idx="4"/>
            <a:endCxn id="47" idx="1"/>
          </p:cNvCxnSpPr>
          <p:nvPr/>
        </p:nvCxnSpPr>
        <p:spPr>
          <a:xfrm>
            <a:off x="757909" y="3989207"/>
            <a:ext cx="107706" cy="17231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8FB6FFC-5177-4046-A9D1-93B3A1375CA7}"/>
              </a:ext>
            </a:extLst>
          </p:cNvPr>
          <p:cNvCxnSpPr>
            <a:cxnSpLocks/>
            <a:stCxn id="39" idx="4"/>
            <a:endCxn id="40" idx="0"/>
          </p:cNvCxnSpPr>
          <p:nvPr/>
        </p:nvCxnSpPr>
        <p:spPr>
          <a:xfrm>
            <a:off x="4170355" y="3796601"/>
            <a:ext cx="231479" cy="2152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2961021-EC0D-41C9-8A11-F7F33AB14C4D}"/>
              </a:ext>
            </a:extLst>
          </p:cNvPr>
          <p:cNvSpPr txBox="1"/>
          <p:nvPr/>
        </p:nvSpPr>
        <p:spPr>
          <a:xfrm>
            <a:off x="2016756" y="1440847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4D2D182-3B87-4884-A423-FEDEFB6BBD54}"/>
              </a:ext>
            </a:extLst>
          </p:cNvPr>
          <p:cNvSpPr txBox="1"/>
          <p:nvPr/>
        </p:nvSpPr>
        <p:spPr>
          <a:xfrm>
            <a:off x="478410" y="2339339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787D39F-AD4C-455D-8E9A-B4446BD252CE}"/>
              </a:ext>
            </a:extLst>
          </p:cNvPr>
          <p:cNvSpPr txBox="1"/>
          <p:nvPr/>
        </p:nvSpPr>
        <p:spPr>
          <a:xfrm>
            <a:off x="3631008" y="2370325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A076897-7F37-4B5E-97A2-BF5F4945A061}"/>
              </a:ext>
            </a:extLst>
          </p:cNvPr>
          <p:cNvSpPr txBox="1"/>
          <p:nvPr/>
        </p:nvSpPr>
        <p:spPr>
          <a:xfrm>
            <a:off x="1584467" y="2449251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8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C9BFFB0-F03D-46C3-9D84-E19FFAD751A2}"/>
              </a:ext>
            </a:extLst>
          </p:cNvPr>
          <p:cNvSpPr txBox="1"/>
          <p:nvPr/>
        </p:nvSpPr>
        <p:spPr>
          <a:xfrm>
            <a:off x="433270" y="4674577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B38AC9F-E15E-4E57-91F6-D952EEB2E92B}"/>
              </a:ext>
            </a:extLst>
          </p:cNvPr>
          <p:cNvSpPr txBox="1"/>
          <p:nvPr/>
        </p:nvSpPr>
        <p:spPr>
          <a:xfrm>
            <a:off x="1183886" y="4814916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B8D9330-36A3-4013-ACC9-9A5D02E8A1A7}"/>
              </a:ext>
            </a:extLst>
          </p:cNvPr>
          <p:cNvSpPr txBox="1"/>
          <p:nvPr/>
        </p:nvSpPr>
        <p:spPr>
          <a:xfrm>
            <a:off x="1776375" y="5599913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6F6E56-148D-477A-8276-09A913AD0239}"/>
              </a:ext>
            </a:extLst>
          </p:cNvPr>
          <p:cNvSpPr txBox="1"/>
          <p:nvPr/>
        </p:nvSpPr>
        <p:spPr>
          <a:xfrm>
            <a:off x="2876006" y="5190901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6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5AAB67F-B448-4C3C-B0E5-153513A1E5A7}"/>
              </a:ext>
            </a:extLst>
          </p:cNvPr>
          <p:cNvSpPr txBox="1"/>
          <p:nvPr/>
        </p:nvSpPr>
        <p:spPr>
          <a:xfrm>
            <a:off x="3313430" y="3917242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5688088-5D71-4C80-B3F5-821E006FB446}"/>
              </a:ext>
            </a:extLst>
          </p:cNvPr>
          <p:cNvSpPr txBox="1"/>
          <p:nvPr/>
        </p:nvSpPr>
        <p:spPr>
          <a:xfrm>
            <a:off x="3324972" y="3113144"/>
            <a:ext cx="209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4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A10C0B9-AB56-40A8-9444-663109A4A6B8}"/>
              </a:ext>
            </a:extLst>
          </p:cNvPr>
          <p:cNvSpPr txBox="1"/>
          <p:nvPr/>
        </p:nvSpPr>
        <p:spPr>
          <a:xfrm>
            <a:off x="3674298" y="5507437"/>
            <a:ext cx="35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6B7BE74-7D97-4B2D-9880-9B1D4931BB22}"/>
              </a:ext>
            </a:extLst>
          </p:cNvPr>
          <p:cNvSpPr txBox="1"/>
          <p:nvPr/>
        </p:nvSpPr>
        <p:spPr>
          <a:xfrm>
            <a:off x="4274856" y="4408359"/>
            <a:ext cx="131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70F8F11-3F55-4644-B87A-466FFDDADF07}"/>
              </a:ext>
            </a:extLst>
          </p:cNvPr>
          <p:cNvSpPr txBox="1"/>
          <p:nvPr/>
        </p:nvSpPr>
        <p:spPr>
          <a:xfrm>
            <a:off x="5229458" y="2262581"/>
            <a:ext cx="5209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>
                <a:latin typeface="Nunito Light" panose="00000400000000000000" pitchFamily="2" charset="0"/>
              </a:rPr>
              <a:t>dist</a:t>
            </a:r>
            <a:r>
              <a:rPr lang="en-IN" sz="2400" dirty="0">
                <a:latin typeface="Nunito Light" panose="00000400000000000000" pitchFamily="2" charset="0"/>
              </a:rPr>
              <a:t>(a) = 0, </a:t>
            </a:r>
            <a:r>
              <a:rPr lang="en-IN" sz="2400" dirty="0" err="1">
                <a:latin typeface="Nunito Light" panose="00000400000000000000" pitchFamily="2" charset="0"/>
              </a:rPr>
              <a:t>dist</a:t>
            </a:r>
            <a:r>
              <a:rPr lang="en-IN" sz="2400" dirty="0">
                <a:latin typeface="Nunito Light" panose="00000400000000000000" pitchFamily="2" charset="0"/>
              </a:rPr>
              <a:t>(v) = ∞    for all others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7B64FC2-863A-423C-80B1-06A4613ECD7B}"/>
              </a:ext>
            </a:extLst>
          </p:cNvPr>
          <p:cNvSpPr txBox="1"/>
          <p:nvPr/>
        </p:nvSpPr>
        <p:spPr>
          <a:xfrm>
            <a:off x="5229457" y="2772669"/>
            <a:ext cx="6572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S = {a}        \\ set of shortest-distance vertices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AF51DAB-BBC9-4F07-9042-DBF72C108579}"/>
              </a:ext>
            </a:extLst>
          </p:cNvPr>
          <p:cNvSpPr txBox="1"/>
          <p:nvPr/>
        </p:nvSpPr>
        <p:spPr>
          <a:xfrm>
            <a:off x="5640750" y="4911450"/>
            <a:ext cx="566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update distance for </a:t>
            </a:r>
            <a:r>
              <a:rPr lang="en-IN" sz="2400" dirty="0" err="1">
                <a:latin typeface="Nunito Light" panose="00000400000000000000" pitchFamily="2" charset="0"/>
              </a:rPr>
              <a:t>vtxs</a:t>
            </a:r>
            <a:r>
              <a:rPr lang="en-IN" sz="2400" dirty="0">
                <a:latin typeface="Nunito Light" panose="00000400000000000000" pitchFamily="2" charset="0"/>
              </a:rPr>
              <a:t> w adjacent to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F2E5C008-6877-4088-BEFC-EC5E02602988}"/>
                  </a:ext>
                </a:extLst>
              </p:cNvPr>
              <p:cNvSpPr txBox="1"/>
              <p:nvPr/>
            </p:nvSpPr>
            <p:spPr>
              <a:xfrm>
                <a:off x="5229457" y="3792402"/>
                <a:ext cx="65720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2400" dirty="0">
                    <a:latin typeface="Nunito Light" panose="00000400000000000000" pitchFamily="2" charset="0"/>
                  </a:rPr>
                  <a:t>while S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IN" sz="2400" dirty="0">
                    <a:latin typeface="Nunito Light" panose="00000400000000000000" pitchFamily="2" charset="0"/>
                  </a:rPr>
                  <a:t> V</a:t>
                </a: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F2E5C008-6877-4088-BEFC-EC5E02602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57" y="3792402"/>
                <a:ext cx="6572017" cy="461665"/>
              </a:xfrm>
              <a:prstGeom prst="rect">
                <a:avLst/>
              </a:prstGeom>
              <a:blipFill>
                <a:blip r:embed="rId3"/>
                <a:stretch>
                  <a:fillRect l="-1484" t="-9211" b="-302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530AAE61-2802-465B-8541-927EE8A6F948}"/>
              </a:ext>
            </a:extLst>
          </p:cNvPr>
          <p:cNvSpPr txBox="1"/>
          <p:nvPr/>
        </p:nvSpPr>
        <p:spPr>
          <a:xfrm>
            <a:off x="5229456" y="3276785"/>
            <a:ext cx="566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update distance for </a:t>
            </a:r>
            <a:r>
              <a:rPr lang="en-IN" sz="2400" dirty="0" err="1">
                <a:latin typeface="Nunito Light" panose="00000400000000000000" pitchFamily="2" charset="0"/>
              </a:rPr>
              <a:t>vtxs</a:t>
            </a:r>
            <a:r>
              <a:rPr lang="en-IN" sz="2400" dirty="0">
                <a:latin typeface="Nunito Light" panose="00000400000000000000" pitchFamily="2" charset="0"/>
              </a:rPr>
              <a:t> adjacent to a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CC63151-C72B-48B9-9FF5-73170424CD13}"/>
              </a:ext>
            </a:extLst>
          </p:cNvPr>
          <p:cNvSpPr txBox="1"/>
          <p:nvPr/>
        </p:nvSpPr>
        <p:spPr>
          <a:xfrm>
            <a:off x="5640750" y="4354989"/>
            <a:ext cx="566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add </a:t>
            </a:r>
            <a:r>
              <a:rPr lang="en-IN" sz="2400" dirty="0" err="1">
                <a:latin typeface="Nunito Light" panose="00000400000000000000" pitchFamily="2" charset="0"/>
              </a:rPr>
              <a:t>vtx</a:t>
            </a:r>
            <a:r>
              <a:rPr lang="en-IN" sz="2400" dirty="0">
                <a:latin typeface="Nunito Light" panose="00000400000000000000" pitchFamily="2" charset="0"/>
              </a:rPr>
              <a:t> v with smallest </a:t>
            </a:r>
            <a:r>
              <a:rPr lang="en-IN" sz="2400" dirty="0" err="1">
                <a:latin typeface="Nunito Light" panose="00000400000000000000" pitchFamily="2" charset="0"/>
              </a:rPr>
              <a:t>dist</a:t>
            </a:r>
            <a:r>
              <a:rPr lang="en-IN" sz="2400" dirty="0">
                <a:latin typeface="Nunito Light" panose="00000400000000000000" pitchFamily="2" charset="0"/>
              </a:rPr>
              <a:t> to 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451BCE9-643E-4AAC-AA04-B26C242E5912}"/>
              </a:ext>
            </a:extLst>
          </p:cNvPr>
          <p:cNvSpPr txBox="1"/>
          <p:nvPr/>
        </p:nvSpPr>
        <p:spPr>
          <a:xfrm>
            <a:off x="5640750" y="5467911"/>
            <a:ext cx="5668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add directed edge (</a:t>
            </a:r>
            <a:r>
              <a:rPr lang="en-IN" sz="2400" dirty="0" err="1">
                <a:latin typeface="Nunito Light" panose="00000400000000000000" pitchFamily="2" charset="0"/>
              </a:rPr>
              <a:t>v,w</a:t>
            </a:r>
            <a:r>
              <a:rPr lang="en-IN" sz="2400" dirty="0">
                <a:latin typeface="Nunito Light" panose="00000400000000000000" pitchFamily="2" charset="0"/>
              </a:rPr>
              <a:t>) </a:t>
            </a:r>
            <a:br>
              <a:rPr lang="en-IN" sz="2400" dirty="0">
                <a:latin typeface="Nunito Light" panose="00000400000000000000" pitchFamily="2" charset="0"/>
              </a:rPr>
            </a:br>
            <a:r>
              <a:rPr lang="en-IN" sz="2400" dirty="0">
                <a:latin typeface="Nunito Light" panose="00000400000000000000" pitchFamily="2" charset="0"/>
              </a:rPr>
              <a:t>(and remove other edges into w)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BA89A6-749A-4F77-A477-FAB1D570DB21}"/>
              </a:ext>
            </a:extLst>
          </p:cNvPr>
          <p:cNvCxnSpPr>
            <a:cxnSpLocks/>
          </p:cNvCxnSpPr>
          <p:nvPr/>
        </p:nvCxnSpPr>
        <p:spPr>
          <a:xfrm>
            <a:off x="1310965" y="1946466"/>
            <a:ext cx="1391778" cy="40040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3C4C44-4354-45D3-86D7-D905B8444A6F}"/>
              </a:ext>
            </a:extLst>
          </p:cNvPr>
          <p:cNvCxnSpPr>
            <a:stCxn id="38" idx="5"/>
            <a:endCxn id="50" idx="0"/>
          </p:cNvCxnSpPr>
          <p:nvPr/>
        </p:nvCxnSpPr>
        <p:spPr>
          <a:xfrm>
            <a:off x="2901558" y="3423240"/>
            <a:ext cx="681706" cy="14668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FF82ADBF-AC8F-4AA8-B366-3D8FB8B4FE12}"/>
              </a:ext>
            </a:extLst>
          </p:cNvPr>
          <p:cNvSpPr txBox="1"/>
          <p:nvPr/>
        </p:nvSpPr>
        <p:spPr>
          <a:xfrm>
            <a:off x="1048766" y="3294481"/>
            <a:ext cx="209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Nunito Light" panose="00000400000000000000" pitchFamily="2" charset="0"/>
              </a:rPr>
              <a:t>6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4FFB5C5E-E216-4362-A6E1-AB4B48113270}"/>
              </a:ext>
            </a:extLst>
          </p:cNvPr>
          <p:cNvSpPr txBox="1">
            <a:spLocks/>
          </p:cNvSpPr>
          <p:nvPr/>
        </p:nvSpPr>
        <p:spPr>
          <a:xfrm>
            <a:off x="5867400" y="6282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0CBDCD4-9AEC-45B3-8E7D-E7122C51D3DD}"/>
              </a:ext>
            </a:extLst>
          </p:cNvPr>
          <p:cNvSpPr txBox="1"/>
          <p:nvPr/>
        </p:nvSpPr>
        <p:spPr>
          <a:xfrm>
            <a:off x="462394" y="755477"/>
            <a:ext cx="7367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3:</a:t>
            </a:r>
            <a:r>
              <a:rPr lang="en-IN" sz="2800" dirty="0">
                <a:latin typeface="Nunito Light" panose="00000400000000000000" pitchFamily="2" charset="0"/>
              </a:rPr>
              <a:t> Find all shortest-paths from </a:t>
            </a:r>
            <a:r>
              <a:rPr lang="en-IN" sz="2800" dirty="0" err="1">
                <a:latin typeface="Nunito Light" panose="00000400000000000000" pitchFamily="2" charset="0"/>
              </a:rPr>
              <a:t>vtx</a:t>
            </a:r>
            <a:r>
              <a:rPr lang="en-IN" sz="2800" dirty="0">
                <a:latin typeface="Nunito Light" panose="00000400000000000000" pitchFamily="2" charset="0"/>
              </a:rPr>
              <a:t> a</a:t>
            </a:r>
            <a:endParaRPr lang="en-IN" sz="2800" u="sng" dirty="0">
              <a:latin typeface="Nunito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56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900B3FC-6FBC-485C-9AD2-AE4EC058CFCA}"/>
              </a:ext>
            </a:extLst>
          </p:cNvPr>
          <p:cNvSpPr txBox="1">
            <a:spLocks/>
          </p:cNvSpPr>
          <p:nvPr/>
        </p:nvSpPr>
        <p:spPr>
          <a:xfrm>
            <a:off x="5867400" y="81877"/>
            <a:ext cx="6181723" cy="7969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N" sz="3600" b="1" dirty="0">
                <a:solidFill>
                  <a:schemeClr val="accent3">
                    <a:lumMod val="50000"/>
                  </a:schemeClr>
                </a:solidFill>
                <a:latin typeface="Nunito Light" panose="00000400000000000000" pitchFamily="2" charset="0"/>
              </a:rPr>
              <a:t>Exercises: Day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7931E8-75CC-4B76-BEF1-434E34D7ECDA}"/>
              </a:ext>
            </a:extLst>
          </p:cNvPr>
          <p:cNvSpPr txBox="1"/>
          <p:nvPr/>
        </p:nvSpPr>
        <p:spPr>
          <a:xfrm>
            <a:off x="459358" y="1264892"/>
            <a:ext cx="206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latin typeface="Nunito Light" panose="00000400000000000000" pitchFamily="2" charset="0"/>
              </a:rPr>
              <a:t>Problem 4: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657906-0625-4BF4-A595-5A0D0A6689B1}"/>
              </a:ext>
            </a:extLst>
          </p:cNvPr>
          <p:cNvSpPr txBox="1"/>
          <p:nvPr/>
        </p:nvSpPr>
        <p:spPr>
          <a:xfrm>
            <a:off x="459358" y="2269418"/>
            <a:ext cx="1041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Nunito Light" panose="00000400000000000000" pitchFamily="2" charset="0"/>
              </a:rPr>
              <a:t>Prove that Dijkstra’s algorithm terminates correctly.</a:t>
            </a:r>
          </a:p>
        </p:txBody>
      </p:sp>
    </p:spTree>
    <p:extLst>
      <p:ext uri="{BB962C8B-B14F-4D97-AF65-F5344CB8AC3E}">
        <p14:creationId xmlns:p14="http://schemas.microsoft.com/office/powerpoint/2010/main" val="207313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433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Nunito</vt:lpstr>
      <vt:lpstr>Nunito Light</vt:lpstr>
      <vt:lpstr>Office Theme</vt:lpstr>
      <vt:lpstr>Algorithms on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 on Graphs</dc:title>
  <dc:creator>Zaphod</dc:creator>
  <cp:lastModifiedBy>Zaphod</cp:lastModifiedBy>
  <cp:revision>69</cp:revision>
  <dcterms:created xsi:type="dcterms:W3CDTF">2024-07-16T04:02:47Z</dcterms:created>
  <dcterms:modified xsi:type="dcterms:W3CDTF">2024-07-21T18:02:32Z</dcterms:modified>
</cp:coreProperties>
</file>